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5" r:id="rId4"/>
    <p:sldId id="274" r:id="rId5"/>
    <p:sldId id="276" r:id="rId6"/>
    <p:sldId id="280" r:id="rId7"/>
    <p:sldId id="272" r:id="rId8"/>
    <p:sldId id="279" r:id="rId9"/>
    <p:sldId id="278" r:id="rId10"/>
    <p:sldId id="277" r:id="rId11"/>
    <p:sldId id="263" r:id="rId12"/>
    <p:sldId id="264" r:id="rId13"/>
    <p:sldId id="265" r:id="rId14"/>
    <p:sldId id="267" r:id="rId15"/>
    <p:sldId id="266" r:id="rId16"/>
    <p:sldId id="273" r:id="rId17"/>
    <p:sldId id="269" r:id="rId18"/>
    <p:sldId id="268" r:id="rId19"/>
    <p:sldId id="271" r:id="rId20"/>
    <p:sldId id="270" r:id="rId21"/>
    <p:sldId id="281" r:id="rId22"/>
    <p:sldId id="282" r:id="rId23"/>
    <p:sldId id="283" r:id="rId24"/>
    <p:sldId id="284" r:id="rId25"/>
    <p:sldId id="285" r:id="rId26"/>
    <p:sldId id="286" r:id="rId27"/>
    <p:sldId id="257" r:id="rId28"/>
    <p:sldId id="294" r:id="rId29"/>
    <p:sldId id="287" r:id="rId30"/>
    <p:sldId id="298" r:id="rId31"/>
    <p:sldId id="288" r:id="rId32"/>
    <p:sldId id="297" r:id="rId33"/>
    <p:sldId id="289" r:id="rId34"/>
    <p:sldId id="296" r:id="rId35"/>
    <p:sldId id="290" r:id="rId36"/>
    <p:sldId id="302" r:id="rId37"/>
    <p:sldId id="299" r:id="rId38"/>
    <p:sldId id="303" r:id="rId39"/>
    <p:sldId id="300" r:id="rId40"/>
    <p:sldId id="304" r:id="rId41"/>
    <p:sldId id="301" r:id="rId42"/>
    <p:sldId id="295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78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6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73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10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6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1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82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072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96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814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36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7D683-C870-490C-B437-475973F83E93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F6328-C319-46EA-99B8-5CDD95C9D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90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1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1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18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3.xml"/><Relationship Id="rId18" Type="http://schemas.openxmlformats.org/officeDocument/2006/relationships/slide" Target="slide23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17.xml"/><Relationship Id="rId7" Type="http://schemas.openxmlformats.org/officeDocument/2006/relationships/slide" Target="slide7.xml"/><Relationship Id="rId12" Type="http://schemas.openxmlformats.org/officeDocument/2006/relationships/slide" Target="slide35.xml"/><Relationship Id="rId17" Type="http://schemas.openxmlformats.org/officeDocument/2006/relationships/slide" Target="slide15.xml"/><Relationship Id="rId25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slide" Target="slide37.xml"/><Relationship Id="rId20" Type="http://schemas.openxmlformats.org/officeDocument/2006/relationships/slide" Target="slide39.xml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27.xml"/><Relationship Id="rId24" Type="http://schemas.openxmlformats.org/officeDocument/2006/relationships/slide" Target="slide41.xml"/><Relationship Id="rId5" Type="http://schemas.openxmlformats.org/officeDocument/2006/relationships/slide" Target="slide3.xml"/><Relationship Id="rId15" Type="http://schemas.openxmlformats.org/officeDocument/2006/relationships/slide" Target="slide29.xml"/><Relationship Id="rId23" Type="http://schemas.openxmlformats.org/officeDocument/2006/relationships/slide" Target="slide33.xml"/><Relationship Id="rId10" Type="http://schemas.openxmlformats.org/officeDocument/2006/relationships/slide" Target="slide19.xml"/><Relationship Id="rId19" Type="http://schemas.openxmlformats.org/officeDocument/2006/relationships/slide" Target="slide31.xml"/><Relationship Id="rId4" Type="http://schemas.openxmlformats.org/officeDocument/2006/relationships/image" Target="../media/image1.png"/><Relationship Id="rId9" Type="http://schemas.openxmlformats.org/officeDocument/2006/relationships/slide" Target="slide11.xml"/><Relationship Id="rId14" Type="http://schemas.openxmlformats.org/officeDocument/2006/relationships/slide" Target="slide21.xml"/><Relationship Id="rId22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2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24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26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5.jpeg"/><Relationship Id="rId4" Type="http://schemas.openxmlformats.org/officeDocument/2006/relationships/image" Target="../media/image1.png"/><Relationship Id="rId9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6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10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5889" y="1877139"/>
            <a:ext cx="1064022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ИНТЕРАКТИВНАЯ ИГРА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«ПО СТРАНИЦАМ КРАСНОЙ КНИГИ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КЕМЕРОВСКОЙ ОБЛАСТИ»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si2_thin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5413" y="515302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0176" y="700088"/>
            <a:ext cx="885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МБДОУ «</a:t>
            </a:r>
            <a:r>
              <a:rPr lang="ru-RU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Итатский</a:t>
            </a: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детский сад № 1 «</a:t>
            </a:r>
            <a:r>
              <a:rPr lang="ru-RU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Гусельки</a:t>
            </a: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»</a:t>
            </a:r>
            <a:endParaRPr lang="ru-RU" sz="2400" dirty="0"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9412" y="5429398"/>
            <a:ext cx="508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Воспитатель Нестерова Т.В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91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723"/>
            <a:ext cx="12191999" cy="68580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1100137" y="1600201"/>
            <a:ext cx="2057400" cy="1171575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нутый угол 3"/>
          <p:cNvSpPr/>
          <p:nvPr/>
        </p:nvSpPr>
        <p:spPr>
          <a:xfrm>
            <a:off x="1100137" y="2981325"/>
            <a:ext cx="2057400" cy="1171575"/>
          </a:xfrm>
          <a:prstGeom prst="folded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нутый угол 4"/>
          <p:cNvSpPr/>
          <p:nvPr/>
        </p:nvSpPr>
        <p:spPr>
          <a:xfrm>
            <a:off x="1090611" y="4410078"/>
            <a:ext cx="2057400" cy="1171575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нутый угол 5"/>
          <p:cNvSpPr/>
          <p:nvPr/>
        </p:nvSpPr>
        <p:spPr>
          <a:xfrm>
            <a:off x="7565648" y="1495423"/>
            <a:ext cx="2057400" cy="1171575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нутый угол 6"/>
          <p:cNvSpPr/>
          <p:nvPr/>
        </p:nvSpPr>
        <p:spPr>
          <a:xfrm>
            <a:off x="7565648" y="2981325"/>
            <a:ext cx="2057400" cy="1171575"/>
          </a:xfrm>
          <a:prstGeom prst="foldedCorne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нутый угол 7"/>
          <p:cNvSpPr/>
          <p:nvPr/>
        </p:nvSpPr>
        <p:spPr>
          <a:xfrm>
            <a:off x="7565648" y="4467227"/>
            <a:ext cx="2057400" cy="1171575"/>
          </a:xfrm>
          <a:prstGeom prst="folded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189036" y="622276"/>
            <a:ext cx="2814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Правильный вариант № 1</a:t>
            </a:r>
            <a:endParaRPr lang="ru-RU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72775" y="301795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6" end="234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4049" y="5148262"/>
            <a:ext cx="609600" cy="609600"/>
          </a:xfrm>
          <a:prstGeom prst="rect">
            <a:avLst/>
          </a:prstGeom>
        </p:spPr>
      </p:pic>
      <p:pic>
        <p:nvPicPr>
          <p:cNvPr id="14" name="Рисунок 1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7145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9161" y="1328738"/>
            <a:ext cx="55245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Элегантный господин,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Он живет в горах один. 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Этот хищный зверь немножко 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Похож на дымчатую кошку. 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Он бесшумно подкрадется 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И с добычею вернется.</a:t>
            </a:r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29550" y="1328738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Кожан двуцветный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829550" y="2536032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Вечерница рыжая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29550" y="3743326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Ирбис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(Снежный барс)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054" y="4456913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324873" y="10120"/>
            <a:ext cx="3504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Животные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5204" y="4875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4" descr="https://proprikol.ru/wp-content/uploads/2020/12/snezhnye-barsy-krasivye-kartinki-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27" y="2265361"/>
            <a:ext cx="4879883" cy="304958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14049" y="722310"/>
            <a:ext cx="7020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Ирбис (Снежный барс)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6" end="234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4049" y="5148262"/>
            <a:ext cx="609600" cy="609600"/>
          </a:xfrm>
          <a:prstGeom prst="rect">
            <a:avLst/>
          </a:prstGeom>
        </p:spPr>
      </p:pic>
      <p:pic>
        <p:nvPicPr>
          <p:cNvPr id="11" name="Рисунок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79321" y="467022"/>
            <a:ext cx="3347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Животные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813" y="2071688"/>
            <a:ext cx="43284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Подвижна, игрива, 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И очень строптива,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Мех ценный имею, 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И плаваю быстро! </a:t>
            </a:r>
            <a:endParaRPr lang="ru-RU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29636" y="1889223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Выдра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29636" y="3130941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Ночница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543922" y="4458385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Трубконос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104" y="4415630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5227" y="4915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763" y="2214563"/>
            <a:ext cx="3800473" cy="2850355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926449" y="645617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Выдра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5063" y="5064918"/>
            <a:ext cx="609600" cy="609600"/>
          </a:xfrm>
          <a:prstGeom prst="rect">
            <a:avLst/>
          </a:prstGeom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2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9309" y="638472"/>
            <a:ext cx="3347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Животные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2230" y="164534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Бурый зверь свалил осину, Оттащил её в плотину. 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Будет жить он в прочной хатке,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Раз с плотиной всё в порядке </a:t>
            </a:r>
            <a:endParaRPr lang="ru-RU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20206" y="1579954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Суслик кр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а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снощекий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20206" y="2789629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Мышовка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степная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20206" y="4074308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Бобр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045" y="4531508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5227" y="4915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5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7296" y="709910"/>
            <a:ext cx="1822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Бобр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2105025"/>
            <a:ext cx="4200525" cy="304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5063" y="5064918"/>
            <a:ext cx="609600" cy="609600"/>
          </a:xfrm>
          <a:prstGeom prst="rect">
            <a:avLst/>
          </a:prstGeom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7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29314" y="452735"/>
            <a:ext cx="3504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Животные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1314" y="182880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 </a:t>
            </a:r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Хоть на голове и рожки. Зубки торчат как у саблезубой кошки. 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Знает запахов секрет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Кто? Скорее дай ответ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20206" y="1579954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Мышовка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степная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20206" y="2790227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Косуля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20206" y="4074308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Кабарга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045" y="4406543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5227" y="4915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464" y="2018516"/>
            <a:ext cx="4319586" cy="3163084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0416" y="552261"/>
            <a:ext cx="2579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Кабарга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5063" y="5064918"/>
            <a:ext cx="609600" cy="609600"/>
          </a:xfrm>
          <a:prstGeom prst="rect">
            <a:avLst/>
          </a:prstGeom>
        </p:spPr>
      </p:pic>
      <p:pic>
        <p:nvPicPr>
          <p:cNvPr id="10" name="Рисунок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8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75978" y="367010"/>
            <a:ext cx="546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Растения и грибы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6313" y="1657350"/>
            <a:ext cx="55102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Со дна озера, реки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Как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верёвки, стебельки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.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Над водою стебелёк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Превращается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в цветок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И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горит он летним днём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Жёлтым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пламенем-огнём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.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А цветы назвали 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люди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Наподобие посуды,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Как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в шкафу из глины кринки.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Те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цветочки звать…</a:t>
            </a:r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24812" y="1502558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Лапчатка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24812" y="2942007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Ковыль 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34481" y="4381456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Кувшинки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237" y="4509368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9819" y="536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1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0"/>
            <a:ext cx="12191999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14388" y="942975"/>
            <a:ext cx="3471862" cy="9429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Красная книга 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14388" y="2133600"/>
            <a:ext cx="3471862" cy="9429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Животные 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4388" y="3324225"/>
            <a:ext cx="3471862" cy="9429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Растения и грибы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4388" y="4514850"/>
            <a:ext cx="3471862" cy="9429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Птицы и насекомые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К К 10">
            <a:hlinkClick r:id="rId5" action="ppaction://hlinksldjump"/>
          </p:cNvPr>
          <p:cNvSpPr/>
          <p:nvPr/>
        </p:nvSpPr>
        <p:spPr>
          <a:xfrm>
            <a:off x="4557714" y="869750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4388" y="5686425"/>
            <a:ext cx="3471862" cy="9429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Это интересно 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17548" y="0"/>
            <a:ext cx="2194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Меню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КК  20">
            <a:hlinkClick r:id="rId6" action="ppaction://hlinksldjump"/>
          </p:cNvPr>
          <p:cNvSpPr/>
          <p:nvPr/>
        </p:nvSpPr>
        <p:spPr>
          <a:xfrm>
            <a:off x="5846395" y="894754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кк 30">
            <a:hlinkClick r:id="rId7" action="ppaction://hlinksldjump"/>
          </p:cNvPr>
          <p:cNvSpPr/>
          <p:nvPr/>
        </p:nvSpPr>
        <p:spPr>
          <a:xfrm>
            <a:off x="7135077" y="869750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кк50">
            <a:hlinkClick r:id="rId8" action="ppaction://hlinksldjump"/>
          </p:cNvPr>
          <p:cNvSpPr/>
          <p:nvPr/>
        </p:nvSpPr>
        <p:spPr>
          <a:xfrm>
            <a:off x="8551878" y="885825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ж10">
            <a:hlinkClick r:id="rId9" action="ppaction://hlinksldjump"/>
          </p:cNvPr>
          <p:cNvSpPr/>
          <p:nvPr/>
        </p:nvSpPr>
        <p:spPr>
          <a:xfrm>
            <a:off x="4557714" y="2109574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р 10">
            <a:hlinkClick r:id="rId10" action="ppaction://hlinksldjump"/>
          </p:cNvPr>
          <p:cNvSpPr/>
          <p:nvPr/>
        </p:nvSpPr>
        <p:spPr>
          <a:xfrm>
            <a:off x="4557714" y="3333154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10">
            <a:hlinkClick r:id="rId11" action="ppaction://hlinksldjump"/>
          </p:cNvPr>
          <p:cNvSpPr/>
          <p:nvPr/>
        </p:nvSpPr>
        <p:spPr>
          <a:xfrm>
            <a:off x="4557714" y="4504133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ин10">
            <a:hlinkClick r:id="rId12" action="ppaction://hlinksldjump"/>
          </p:cNvPr>
          <p:cNvSpPr/>
          <p:nvPr/>
        </p:nvSpPr>
        <p:spPr>
          <a:xfrm>
            <a:off x="4557714" y="5756968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ж20">
            <a:hlinkClick r:id="rId13" action="ppaction://hlinksldjump"/>
          </p:cNvPr>
          <p:cNvSpPr/>
          <p:nvPr/>
        </p:nvSpPr>
        <p:spPr>
          <a:xfrm>
            <a:off x="5846395" y="2133600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р20">
            <a:hlinkClick r:id="rId14" action="ppaction://hlinksldjump"/>
          </p:cNvPr>
          <p:cNvSpPr/>
          <p:nvPr/>
        </p:nvSpPr>
        <p:spPr>
          <a:xfrm>
            <a:off x="5900826" y="3333154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20">
            <a:hlinkClick r:id="rId15" action="ppaction://hlinksldjump"/>
          </p:cNvPr>
          <p:cNvSpPr/>
          <p:nvPr/>
        </p:nvSpPr>
        <p:spPr>
          <a:xfrm>
            <a:off x="5900826" y="4452639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ин20">
            <a:hlinkClick r:id="rId16" action="ppaction://hlinksldjump"/>
          </p:cNvPr>
          <p:cNvSpPr/>
          <p:nvPr/>
        </p:nvSpPr>
        <p:spPr>
          <a:xfrm>
            <a:off x="5860212" y="5771554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ж30">
            <a:hlinkClick r:id="rId17" action="ppaction://hlinksldjump"/>
          </p:cNvPr>
          <p:cNvSpPr/>
          <p:nvPr/>
        </p:nvSpPr>
        <p:spPr>
          <a:xfrm>
            <a:off x="7134607" y="2133600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р30">
            <a:hlinkClick r:id="rId18" action="ppaction://hlinksldjump"/>
          </p:cNvPr>
          <p:cNvSpPr/>
          <p:nvPr/>
        </p:nvSpPr>
        <p:spPr>
          <a:xfrm>
            <a:off x="7134607" y="3324225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п30">
            <a:hlinkClick r:id="rId19" action="ppaction://hlinksldjump"/>
          </p:cNvPr>
          <p:cNvSpPr/>
          <p:nvPr/>
        </p:nvSpPr>
        <p:spPr>
          <a:xfrm>
            <a:off x="7134607" y="4452639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ин30">
            <a:hlinkClick r:id="rId20" action="ppaction://hlinksldjump"/>
          </p:cNvPr>
          <p:cNvSpPr/>
          <p:nvPr/>
        </p:nvSpPr>
        <p:spPr>
          <a:xfrm>
            <a:off x="7134607" y="5756968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ж50">
            <a:hlinkClick r:id="rId21" action="ppaction://hlinksldjump"/>
          </p:cNvPr>
          <p:cNvSpPr/>
          <p:nvPr/>
        </p:nvSpPr>
        <p:spPr>
          <a:xfrm>
            <a:off x="8551878" y="2105025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р50">
            <a:hlinkClick r:id="rId22" action="ppaction://hlinksldjump"/>
          </p:cNvPr>
          <p:cNvSpPr/>
          <p:nvPr/>
        </p:nvSpPr>
        <p:spPr>
          <a:xfrm>
            <a:off x="8551878" y="3300412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п50">
            <a:hlinkClick r:id="rId23" action="ppaction://hlinksldjump"/>
          </p:cNvPr>
          <p:cNvSpPr/>
          <p:nvPr/>
        </p:nvSpPr>
        <p:spPr>
          <a:xfrm>
            <a:off x="8551878" y="4514850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ин50">
            <a:hlinkClick r:id="rId24" action="ppaction://hlinksldjump"/>
          </p:cNvPr>
          <p:cNvSpPr/>
          <p:nvPr/>
        </p:nvSpPr>
        <p:spPr>
          <a:xfrm>
            <a:off x="8551878" y="5771554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5" name="si2_thin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898130" y="5429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8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62642" y="395585"/>
            <a:ext cx="3352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Кувшинка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761" y="2171700"/>
            <a:ext cx="5239272" cy="349284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7850" y="5286374"/>
            <a:ext cx="609600" cy="609600"/>
          </a:xfrm>
          <a:prstGeom prst="rect">
            <a:avLst/>
          </a:prstGeom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75978" y="367010"/>
            <a:ext cx="546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Растения и грибы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6313" y="1657350"/>
            <a:ext cx="5510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24812" y="1502558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Шампиньоны 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24812" y="2942007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Дождевик  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34481" y="4381456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Трутовик 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237" y="4509368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9819" y="5364615"/>
            <a:ext cx="609600" cy="60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3419" y="178784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Растут грибочки</a:t>
            </a:r>
            <a:r>
              <a:rPr lang="ru-RU" sz="2400" b="1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,</a:t>
            </a:r>
          </a:p>
          <a:p>
            <a:r>
              <a:rPr lang="ru-RU" sz="2400" b="1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В хвойном лесочке, </a:t>
            </a:r>
            <a:endParaRPr lang="ru-RU" sz="2400" b="1" dirty="0" smtClean="0">
              <a:solidFill>
                <a:srgbClr val="FFC0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400" b="1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Лишь </a:t>
            </a:r>
            <a:r>
              <a:rPr lang="ru-RU" sz="2400" b="1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дотронешься немножко, </a:t>
            </a:r>
            <a:endParaRPr lang="ru-RU" sz="2400" b="1" dirty="0" smtClean="0">
              <a:solidFill>
                <a:srgbClr val="FFC0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400" b="1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Её </a:t>
            </a:r>
            <a:r>
              <a:rPr lang="ru-RU" sz="2400" b="1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сразу разорвёт! </a:t>
            </a:r>
            <a:endParaRPr lang="ru-RU" sz="2400" b="1" dirty="0" smtClean="0">
              <a:solidFill>
                <a:srgbClr val="FFC0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400" b="1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Пых</a:t>
            </a:r>
            <a:r>
              <a:rPr lang="ru-RU" sz="2400" b="1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! И вырвался костёр </a:t>
            </a:r>
            <a:endParaRPr lang="ru-RU" sz="2400" b="1" dirty="0" smtClean="0">
              <a:solidFill>
                <a:srgbClr val="FFC0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400" b="1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Дымным </a:t>
            </a:r>
            <a:r>
              <a:rPr lang="ru-RU" sz="2400" b="1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облаком из спор!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2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92849" y="395585"/>
            <a:ext cx="349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Дождевик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7850" y="528637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624" y="2130087"/>
            <a:ext cx="6011975" cy="3156287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75978" y="367010"/>
            <a:ext cx="546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Растения и грибы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6313" y="1657350"/>
            <a:ext cx="5510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24812" y="1502558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Лютик  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24812" y="2942007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Вьюнок китайский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34481" y="4381456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Башмачок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487" y="4560783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9819" y="5364615"/>
            <a:ext cx="609600" cy="6096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3244" y="1736012"/>
            <a:ext cx="40516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Жёлтые цветочки -</a:t>
            </a:r>
            <a:b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Лаковые щёчки,</a:t>
            </a:r>
            <a:b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Пятерные венчики,</a:t>
            </a:r>
            <a:b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А листья изменчивы</a:t>
            </a:r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4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13891" y="395585"/>
            <a:ext cx="2449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Лютик 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7850" y="528637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063" y="1846659"/>
            <a:ext cx="4747022" cy="3164681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75978" y="367010"/>
            <a:ext cx="546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Растения и грибы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6313" y="1657350"/>
            <a:ext cx="5510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24812" y="1502558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Флокс сибирский 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24812" y="2942007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Тополь белый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34481" y="4381456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сока белая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487" y="4560783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9819" y="5364615"/>
            <a:ext cx="609600" cy="6096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3244" y="1736012"/>
            <a:ext cx="4051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3244" y="198730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Из деревьев ранним 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летом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Вдруг снежинки запорхают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Но не радует нас это —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Мы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от этого чихаем</a:t>
            </a:r>
          </a:p>
        </p:txBody>
      </p:sp>
    </p:spTree>
    <p:extLst>
      <p:ext uri="{BB962C8B-B14F-4D97-AF65-F5344CB8AC3E}">
        <p14:creationId xmlns:p14="http://schemas.microsoft.com/office/powerpoint/2010/main" val="31064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9322" y="395585"/>
            <a:ext cx="4699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Тополь белый 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4882" y="5474490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24" y="1714500"/>
            <a:ext cx="2525317" cy="336708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4543" y="1714500"/>
            <a:ext cx="2500313" cy="333375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7608" y="2452677"/>
            <a:ext cx="3362335" cy="2521751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819" y="5364615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487" y="4560783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810623" y="1416832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Жужелицы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10623" y="3028191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Тараканы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810623" y="4639550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Муравьи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1921" y="307744"/>
            <a:ext cx="62529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Птицы и насекомые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37" y="187403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Кто они? Откуда? Чьи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?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Льются 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чёрные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ручьи: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Дружно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маленькие 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точки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Строят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дом себе на кочке</a:t>
            </a:r>
          </a:p>
        </p:txBody>
      </p:sp>
    </p:spTree>
    <p:extLst>
      <p:ext uri="{BB962C8B-B14F-4D97-AF65-F5344CB8AC3E}">
        <p14:creationId xmlns:p14="http://schemas.microsoft.com/office/powerpoint/2010/main" val="14066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4882" y="5474490"/>
            <a:ext cx="609600" cy="6096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8228" y="423266"/>
            <a:ext cx="7875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Муравей красноголовый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707" y="1927024"/>
            <a:ext cx="4286622" cy="3045615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819" y="5364615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487" y="4560783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810623" y="1416832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Шмель моховой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10623" y="3028191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Усач краснокрылый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777283" y="4639550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Бражник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1921" y="307744"/>
            <a:ext cx="62529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Птицы и насекомые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3374" y="140417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Над цветами заворчал,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Собрал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нектар, домой умчал.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От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цветка к цветку летает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Ярких бабочек пугает.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Крупный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, яркий и пушистый, Хоботок чуть серебристый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А гудит, как будто дрель 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…</a:t>
            </a:r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6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2623" y="2351782"/>
            <a:ext cx="5272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Что означает красный цвет книги?</a:t>
            </a:r>
            <a:endParaRPr lang="ru-RU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29550" y="1685924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Красный – цвет опасности.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829550" y="2857501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Красный – цвет любви к животным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29550" y="4143375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Красный – очень красивый цвет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8667" y="405405"/>
            <a:ext cx="4488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Красная книга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097" y="4100620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5204" y="4875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4882" y="5474490"/>
            <a:ext cx="609600" cy="6096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80632" y="423266"/>
            <a:ext cx="5287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Шмель моховой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1" y="1927024"/>
            <a:ext cx="5491162" cy="308877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819" y="5364615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487" y="4560783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810623" y="1416832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Журавль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10623" y="3028191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Баклан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810623" y="4639550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Орел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1921" y="307744"/>
            <a:ext cx="62529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Птицы и насекомые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7494" y="1231074"/>
            <a:ext cx="69662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 В небе над полем он часто кружится. Видит добычу и тут же садится. Мышку в траве моментально найдет,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лапки подхватит и в лес унесет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Он и цыплят у хохлаток ворует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В темном лесу этот хищник ночует. Зрение острое, слух не 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подвел…</a:t>
            </a:r>
          </a:p>
        </p:txBody>
      </p:sp>
    </p:spTree>
    <p:extLst>
      <p:ext uri="{BB962C8B-B14F-4D97-AF65-F5344CB8AC3E}">
        <p14:creationId xmlns:p14="http://schemas.microsoft.com/office/powerpoint/2010/main" val="9547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4882" y="5474490"/>
            <a:ext cx="609600" cy="6096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11919" y="414336"/>
            <a:ext cx="1882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Орел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823" y="1728787"/>
            <a:ext cx="4632414" cy="3557587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819" y="5364615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487" y="4560783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810623" y="1416832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Беркут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10623" y="3028191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Журавль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810623" y="4639550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Фламинго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1921" y="307744"/>
            <a:ext cx="62529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Птицы и насекомые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4813" y="169598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Хочет - прямо полетит,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Хочет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- в воздухе висит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Камнем падает с высот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И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в полях поёт, поёт</a:t>
            </a:r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Бродит по болотам грязным,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Ловит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в них лягушек, </a:t>
            </a:r>
            <a:endParaRPr lang="ru-RU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Бестолковых </a:t>
            </a:r>
            <a:r>
              <a:rPr lang="ru-RU" sz="2400" dirty="0" err="1">
                <a:solidFill>
                  <a:srgbClr val="FFC000"/>
                </a:solidFill>
                <a:latin typeface="Arial Black" panose="020B0A04020102020204" pitchFamily="34" charset="0"/>
              </a:rPr>
              <a:t>попрыгушек</a:t>
            </a:r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4882" y="5474490"/>
            <a:ext cx="609600" cy="6096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337" y="1500187"/>
            <a:ext cx="3190876" cy="4254501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7151" y="209848"/>
            <a:ext cx="2988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Журавль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7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0627" y="5481637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387" y="5148319"/>
            <a:ext cx="1853389" cy="127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096373" y="978315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Куропатка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528" y="2357438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Гусь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20528" y="3736561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Чайка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05147" y="307744"/>
            <a:ext cx="4486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Это интересно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639" y="1131634"/>
            <a:ext cx="7400774" cy="483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Мировая культура не обошла </a:t>
            </a:r>
            <a:r>
              <a:rPr lang="ru-RU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эту птицу </a:t>
            </a: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стороной. Древнегреческий миф рассказывает о неблаговидном поступке честолюбивого архитектора Дедала. Он сбросил со скалы ученика, превзошедшего его по мастерству. Но юноша не погиб. Афина превратила его в </a:t>
            </a:r>
            <a:r>
              <a:rPr lang="ru-RU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эту птицу</a:t>
            </a:r>
            <a:r>
              <a:rPr lang="ru-RU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Помня об этом падении </a:t>
            </a:r>
            <a:r>
              <a:rPr lang="ru-RU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 птицы</a:t>
            </a:r>
            <a:r>
              <a:rPr lang="ru-RU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любят взлетать высоко и большую часть времени держатся на земле</a:t>
            </a:r>
            <a:r>
              <a:rPr lang="ru-RU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Arial Black" panose="020B0A04020102020204" pitchFamily="34" charset="0"/>
              </a:rPr>
              <a:t> Ее вес составляет 500—700 граммов, а длина доходит до 40 см. Тело округлой формы удерживают крепкие ноги. </a:t>
            </a:r>
            <a:r>
              <a:rPr lang="ru-RU" dirty="0" smtClean="0">
                <a:latin typeface="Arial Black" panose="020B0A04020102020204" pitchFamily="34" charset="0"/>
              </a:rPr>
              <a:t>Общая </a:t>
            </a:r>
            <a:r>
              <a:rPr lang="ru-RU" dirty="0">
                <a:latin typeface="Arial Black" panose="020B0A04020102020204" pitchFamily="34" charset="0"/>
              </a:rPr>
              <a:t>цветовая гамма зависит от среды обитания и может быть коричневой, бурой, красной, почти белой. Перьевой покров окрашен не равномерно, присутствуют пестрины разного размера и цвета. Расцветка птицы говорит о том, что главная стратегия защиты — маскировка.</a:t>
            </a:r>
            <a:endParaRPr lang="ru-RU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9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4844" y="5306614"/>
            <a:ext cx="609600" cy="6096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1063" t="4000" r="10000" b="17250"/>
          <a:stretch/>
        </p:blipFill>
        <p:spPr>
          <a:xfrm>
            <a:off x="3564865" y="1977865"/>
            <a:ext cx="4421848" cy="330850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070001" y="448687"/>
            <a:ext cx="3411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Куропатка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819" y="5364615"/>
            <a:ext cx="609600" cy="6096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134816" y="1032367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Кандык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60381" y="2541531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Фиалка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60381" y="4050695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Купальница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05147" y="307744"/>
            <a:ext cx="4486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Это интересно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1944" y="1120641"/>
            <a:ext cx="7148916" cy="3498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1600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Согласно </a:t>
            </a:r>
            <a:r>
              <a:rPr lang="ru-RU" sz="1600" dirty="0">
                <a:latin typeface="Arial Black" panose="020B0A04020102020204" pitchFamily="34" charset="0"/>
                <a:ea typeface="Times New Roman" panose="02020603050405020304" pitchFamily="18" charset="0"/>
              </a:rPr>
              <a:t>германским и скандинавским легендам, </a:t>
            </a:r>
            <a:r>
              <a:rPr lang="ru-RU" sz="1600" dirty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это растение</a:t>
            </a:r>
            <a:r>
              <a:rPr lang="ru-RU" sz="1600" dirty="0">
                <a:latin typeface="Arial Black" panose="020B0A04020102020204" pitchFamily="34" charset="0"/>
                <a:ea typeface="Times New Roman" panose="02020603050405020304" pitchFamily="18" charset="0"/>
              </a:rPr>
              <a:t> считалось любимым </a:t>
            </a:r>
            <a:r>
              <a:rPr lang="ru-RU" sz="1600" dirty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цветком троллей</a:t>
            </a:r>
            <a:r>
              <a:rPr lang="ru-RU" sz="1600" dirty="0"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750"/>
              </a:spcAft>
            </a:pPr>
            <a:r>
              <a:rPr lang="ru-RU" sz="1600" b="1" dirty="0">
                <a:latin typeface="Arial Black" panose="020B0A04020102020204" pitchFamily="34" charset="0"/>
                <a:ea typeface="Times New Roman" panose="02020603050405020304" pitchFamily="18" charset="0"/>
              </a:rPr>
              <a:t>Принятое в наши дни русское название цветка </a:t>
            </a:r>
            <a:r>
              <a:rPr lang="ru-RU" sz="1600" b="1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имеет </a:t>
            </a:r>
            <a:r>
              <a:rPr lang="ru-RU" sz="1600" b="1" dirty="0">
                <a:latin typeface="Arial Black" panose="020B0A04020102020204" pitchFamily="34" charset="0"/>
                <a:ea typeface="Times New Roman" panose="02020603050405020304" pitchFamily="18" charset="0"/>
              </a:rPr>
              <a:t>старинное происхождение. Не исключено, что название связанно со временем массового цветения,</a:t>
            </a:r>
            <a:r>
              <a:rPr lang="ru-RU" sz="1600" dirty="0">
                <a:latin typeface="Arial Black" panose="020B0A04020102020204" pitchFamily="34" charset="0"/>
                <a:ea typeface="Times New Roman" panose="02020603050405020304" pitchFamily="18" charset="0"/>
              </a:rPr>
              <a:t> которое приходится на 6 июля (23</a:t>
            </a:r>
            <a:r>
              <a:rPr lang="ru-RU" sz="1600" i="1" dirty="0">
                <a:latin typeface="Arial Black" panose="020B0A04020102020204" pitchFamily="34" charset="0"/>
                <a:ea typeface="Times New Roman" panose="02020603050405020304" pitchFamily="18" charset="0"/>
              </a:rPr>
              <a:t> июня по старому стилю</a:t>
            </a:r>
            <a:r>
              <a:rPr lang="ru-RU" sz="1600" i="1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  <a:r>
              <a:rPr lang="ru-RU" sz="1600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r>
              <a:rPr lang="ru-RU" sz="1600" dirty="0">
                <a:latin typeface="Arial Black" panose="020B0A04020102020204" pitchFamily="34" charset="0"/>
                <a:ea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Arial Black" panose="020B0A04020102020204" pitchFamily="34" charset="0"/>
                <a:ea typeface="Times New Roman" panose="02020603050405020304" pitchFamily="18" charset="0"/>
              </a:rPr>
              <a:t>этого дня было принято начинать купание в реках и озёрах. Примерно в это время в старину отмечали другой языческий праздник — «день Ивана Купалы» (</a:t>
            </a:r>
            <a:r>
              <a:rPr lang="ru-RU" sz="1600" i="1" dirty="0">
                <a:latin typeface="Arial Black" panose="020B0A04020102020204" pitchFamily="34" charset="0"/>
                <a:ea typeface="Times New Roman" panose="02020603050405020304" pitchFamily="18" charset="0"/>
              </a:rPr>
              <a:t>Иванов день)</a:t>
            </a:r>
            <a:r>
              <a:rPr lang="ru-RU" sz="1600" dirty="0"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750"/>
              </a:spcAft>
            </a:pPr>
            <a:r>
              <a:rPr lang="ru-RU" sz="1600" b="1" dirty="0">
                <a:latin typeface="Arial Black" panose="020B0A04020102020204" pitchFamily="34" charset="0"/>
                <a:ea typeface="Times New Roman" panose="02020603050405020304" pitchFamily="18" charset="0"/>
              </a:rPr>
              <a:t>В любом случае, по совпадению или нет, русское название рода отражает «любовь» растения к воде — к влажным местам обитания.</a:t>
            </a:r>
            <a:endParaRPr lang="ru-RU" sz="1600" dirty="0"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387" y="5148319"/>
            <a:ext cx="1853389" cy="127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9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4882" y="5474490"/>
            <a:ext cx="609600" cy="6096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187" y="1890713"/>
            <a:ext cx="4067175" cy="304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619682" y="552747"/>
            <a:ext cx="6439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Купальница (огонек)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819" y="5364615"/>
            <a:ext cx="609600" cy="6096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8810623" y="1416832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Олень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10623" y="2951464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Волк 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810623" y="4639550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Тигр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05147" y="307744"/>
            <a:ext cx="4486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Это интересно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4" y="1304860"/>
            <a:ext cx="79295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anose="020B0A04020102020204" pitchFamily="34" charset="0"/>
              </a:rPr>
              <a:t>Согласно китайской легенде, жил со </a:t>
            </a:r>
            <a:r>
              <a:rPr lang="ru-RU" sz="1600" dirty="0">
                <a:latin typeface="Arial Black" panose="020B0A04020102020204" pitchFamily="34" charset="0"/>
              </a:rPr>
              <a:t>своей матерью юноша </a:t>
            </a:r>
            <a:r>
              <a:rPr lang="ru-RU" sz="1600" dirty="0" err="1">
                <a:latin typeface="Arial Black" panose="020B0A04020102020204" pitchFamily="34" charset="0"/>
              </a:rPr>
              <a:t>Ахэй</a:t>
            </a:r>
            <a:r>
              <a:rPr lang="ru-RU" sz="1600" dirty="0">
                <a:latin typeface="Arial Black" panose="020B0A04020102020204" pitchFamily="34" charset="0"/>
              </a:rPr>
              <a:t> – бесстрашный и отважный</a:t>
            </a:r>
            <a:r>
              <a:rPr lang="ru-RU" sz="1600" u="sng" dirty="0">
                <a:latin typeface="Arial Black" panose="020B0A04020102020204" pitchFamily="34" charset="0"/>
              </a:rPr>
              <a:t> </a:t>
            </a:r>
            <a:r>
              <a:rPr lang="ru-RU" sz="1600" u="sng" dirty="0" smtClean="0">
                <a:latin typeface="Arial Black" panose="020B0A04020102020204" pitchFamily="34" charset="0"/>
              </a:rPr>
              <a:t>охотник</a:t>
            </a:r>
            <a:r>
              <a:rPr lang="ru-RU" sz="1600" dirty="0" smtClean="0">
                <a:latin typeface="Arial Black" panose="020B0A04020102020204" pitchFamily="34" charset="0"/>
              </a:rPr>
              <a:t>. </a:t>
            </a:r>
            <a:r>
              <a:rPr lang="ru-RU" sz="1600" dirty="0">
                <a:latin typeface="Arial Black" panose="020B0A04020102020204" pitchFamily="34" charset="0"/>
              </a:rPr>
              <a:t>Но однажды мать юноши сильно заболела, и вылечить ее могла только настойка из пантов </a:t>
            </a:r>
            <a:r>
              <a:rPr lang="ru-RU" sz="1600" dirty="0" smtClean="0">
                <a:latin typeface="Arial Black" panose="020B0A04020102020204" pitchFamily="34" charset="0"/>
              </a:rPr>
              <a:t>этого животного. </a:t>
            </a:r>
            <a:r>
              <a:rPr lang="ru-RU" sz="1600" dirty="0">
                <a:latin typeface="Arial Black" panose="020B0A04020102020204" pitchFamily="34" charset="0"/>
              </a:rPr>
              <a:t>Поэтому отправился </a:t>
            </a:r>
            <a:r>
              <a:rPr lang="ru-RU" sz="1600" dirty="0" err="1">
                <a:latin typeface="Arial Black" panose="020B0A04020102020204" pitchFamily="34" charset="0"/>
              </a:rPr>
              <a:t>Ахэй</a:t>
            </a:r>
            <a:r>
              <a:rPr lang="ru-RU" sz="1600" dirty="0">
                <a:latin typeface="Arial Black" panose="020B0A04020102020204" pitchFamily="34" charset="0"/>
              </a:rPr>
              <a:t> в горы за добычей. Долго бродил юноша в </a:t>
            </a:r>
            <a:r>
              <a:rPr lang="ru-RU" sz="1600" dirty="0" smtClean="0">
                <a:latin typeface="Arial Black" panose="020B0A04020102020204" pitchFamily="34" charset="0"/>
              </a:rPr>
              <a:t>поисках, </a:t>
            </a:r>
            <a:r>
              <a:rPr lang="ru-RU" sz="1600" dirty="0">
                <a:latin typeface="Arial Black" panose="020B0A04020102020204" pitchFamily="34" charset="0"/>
              </a:rPr>
              <a:t>пока, наконец, не повстречал животное. Началась </a:t>
            </a:r>
            <a:r>
              <a:rPr lang="ru-RU" sz="1600" dirty="0" smtClean="0">
                <a:latin typeface="Arial Black" panose="020B0A04020102020204" pitchFamily="34" charset="0"/>
              </a:rPr>
              <a:t>долгая </a:t>
            </a:r>
            <a:r>
              <a:rPr lang="ru-RU" sz="1600" dirty="0">
                <a:latin typeface="Arial Black" panose="020B0A04020102020204" pitchFamily="34" charset="0"/>
              </a:rPr>
              <a:t>погоня в непроходимых лесах горы </a:t>
            </a:r>
            <a:r>
              <a:rPr lang="ru-RU" sz="1600" dirty="0" err="1">
                <a:latin typeface="Arial Black" panose="020B0A04020102020204" pitchFamily="34" charset="0"/>
              </a:rPr>
              <a:t>Учжишань</a:t>
            </a:r>
            <a:r>
              <a:rPr lang="ru-RU" sz="1600" dirty="0">
                <a:latin typeface="Arial Black" panose="020B0A04020102020204" pitchFamily="34" charset="0"/>
              </a:rPr>
              <a:t>, а закончилась возле далекой бухты </a:t>
            </a:r>
            <a:r>
              <a:rPr lang="ru-RU" sz="1600" dirty="0" err="1">
                <a:latin typeface="Arial Black" panose="020B0A04020102020204" pitchFamily="34" charset="0"/>
              </a:rPr>
              <a:t>Санья</a:t>
            </a:r>
            <a:r>
              <a:rPr lang="ru-RU" sz="1600" dirty="0">
                <a:latin typeface="Arial Black" panose="020B0A04020102020204" pitchFamily="34" charset="0"/>
              </a:rPr>
              <a:t>. Как только охотник натянул тетиву лука и собрался выстрелить в загнанного зверя, </a:t>
            </a:r>
            <a:r>
              <a:rPr lang="ru-RU" sz="1600" dirty="0" smtClean="0">
                <a:latin typeface="Arial Black" panose="020B0A04020102020204" pitchFamily="34" charset="0"/>
              </a:rPr>
              <a:t>тот </a:t>
            </a:r>
            <a:r>
              <a:rPr lang="ru-RU" sz="1600" dirty="0">
                <a:latin typeface="Arial Black" panose="020B0A04020102020204" pitchFamily="34" charset="0"/>
              </a:rPr>
              <a:t>обернулся и предстал перед парнем в виде обворожительной девушки из племени ли. Это была богиня, спустившаяся на землю. Влюбившись в </a:t>
            </a:r>
            <a:r>
              <a:rPr lang="ru-RU" sz="1600" dirty="0" err="1">
                <a:latin typeface="Arial Black" panose="020B0A04020102020204" pitchFamily="34" charset="0"/>
              </a:rPr>
              <a:t>Ахэя</a:t>
            </a:r>
            <a:r>
              <a:rPr lang="ru-RU" sz="1600" dirty="0">
                <a:latin typeface="Arial Black" panose="020B0A04020102020204" pitchFamily="34" charset="0"/>
              </a:rPr>
              <a:t>, она помогла ему добыть лекарство для умирающей матери. Позже, поженившись, они счастливо зажили вместе. </a:t>
            </a:r>
            <a:r>
              <a:rPr lang="ru-RU" sz="1600" dirty="0" smtClean="0">
                <a:latin typeface="Arial Black" panose="020B0A04020102020204" pitchFamily="34" charset="0"/>
              </a:rPr>
              <a:t>Это животное обитает на территории </a:t>
            </a:r>
            <a:r>
              <a:rPr lang="ru-RU" sz="1600" dirty="0">
                <a:latin typeface="Arial Black" panose="020B0A04020102020204" pitchFamily="34" charset="0"/>
              </a:rPr>
              <a:t>К</a:t>
            </a:r>
            <a:r>
              <a:rPr lang="ru-RU" sz="1600" dirty="0" smtClean="0">
                <a:latin typeface="Arial Black" panose="020B0A04020102020204" pitchFamily="34" charset="0"/>
              </a:rPr>
              <a:t>емеровской области. Что это  за животное?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001" y="5134445"/>
            <a:ext cx="1853389" cy="127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38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594" t="15552" r="15318" b="2579"/>
          <a:stretch/>
        </p:blipFill>
        <p:spPr>
          <a:xfrm>
            <a:off x="4286250" y="2679500"/>
            <a:ext cx="4929187" cy="3629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1" y="314144"/>
            <a:ext cx="88440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Красный – цвет опасности! 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а многие представители флоры и фауны, 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 которых можно узнать на её страницах,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могут перестать существовать</a:t>
            </a:r>
            <a:endParaRPr lang="ru-RU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844212" y="314144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6" end="234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4049" y="5148262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4882" y="5474490"/>
            <a:ext cx="609600" cy="6096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1136110" y="701274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954" y="38991"/>
            <a:ext cx="10823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Северный олень сибирский лесной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662" y="1385888"/>
            <a:ext cx="4914900" cy="32766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0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819" y="5364615"/>
            <a:ext cx="609600" cy="6096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353549" y="1308112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Береза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53549" y="2650556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Липа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353549" y="4360602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Осина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05147" y="307744"/>
            <a:ext cx="4486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Это интересно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50" y="1231074"/>
            <a:ext cx="8858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Однажды Зевс и Гермес, желая испытать людей, появились в одном селении под видом странников. Боги стучались во многие двери, но ни одна из них не открылась. И только хозяева маленькой хижины с покосившейся соломенной кровлей, которых звали </a:t>
            </a:r>
            <a:r>
              <a:rPr lang="ru-RU" sz="1600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Филемон</a:t>
            </a:r>
            <a:r>
              <a:rPr lang="ru-RU" sz="1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Бавкида</a:t>
            </a:r>
            <a:r>
              <a:rPr lang="ru-RU" sz="1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радушно пригласили их к себе, предложив скромную еду и ночлег. Когда во время трапезы, по неубывающему в кувшине вину, старики начали догадываться, что перед ними боги, то даже собрались пожертвовать для лучшего угощения своим единственным гусем. Боги сдержали хозяев, а в награду за гостеприимство и чистосердечие превратили их хижину в прекраснейший храм, наделили супругов долголетием и приняли их желание – умереть в один день и час. После смерти </a:t>
            </a:r>
            <a:r>
              <a:rPr lang="ru-RU" sz="1600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Филемон</a:t>
            </a:r>
            <a:r>
              <a:rPr lang="ru-RU" sz="1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Бавкида</a:t>
            </a:r>
            <a:r>
              <a:rPr lang="ru-RU" sz="1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 отправились в мрачное царство Аида, а превратились в два дерева, которые срослись корнями</a:t>
            </a:r>
            <a:r>
              <a:rPr lang="ru-RU" sz="16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Одно </a:t>
            </a:r>
            <a:r>
              <a:rPr lang="ru-RU" sz="1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этих деревьев – дуб. А как называется второе дерево, которое занесено в </a:t>
            </a:r>
            <a:r>
              <a:rPr lang="ru-RU" sz="16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Красную </a:t>
            </a:r>
            <a:r>
              <a:rPr lang="ru-RU" sz="1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книгу  Кемеровской области?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11" name="Рисунок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387" y="5148319"/>
            <a:ext cx="1853389" cy="127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6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162"/>
            <a:ext cx="12191999" cy="6858000"/>
          </a:xfrm>
          <a:prstGeom prst="rect">
            <a:avLst/>
          </a:prstGeom>
        </p:spPr>
      </p:pic>
      <p:pic>
        <p:nvPicPr>
          <p:cNvPr id="3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50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4882" y="5474490"/>
            <a:ext cx="609600" cy="6096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591810" y="423266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8809" y="252710"/>
            <a:ext cx="1874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Липа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6" y="1647520"/>
            <a:ext cx="4114570" cy="321022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9882" y="1688001"/>
            <a:ext cx="4723412" cy="312926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0586" y="1948547"/>
            <a:ext cx="47672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 Красной Книге есть 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«черные страницы». 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Что за животные на них упомянуты?</a:t>
            </a:r>
            <a:endParaRPr lang="ru-RU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37217" y="512609"/>
            <a:ext cx="4488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Красная книга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810" y="4499775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5204" y="4875161"/>
            <a:ext cx="609600" cy="6096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829550" y="1685924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Вымершие животные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867650" y="2860653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Животные, близкие к исчезновению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29550" y="4193336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Животные черного цвета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33713" y="859008"/>
            <a:ext cx="4767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На черных страницах опубликованы списки вымерших животных</a:t>
            </a:r>
            <a:endParaRPr lang="ru-RU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358437" y="401808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526" y="2609162"/>
            <a:ext cx="5261432" cy="3946074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  <p:pic>
        <p:nvPicPr>
          <p:cNvPr id="7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6" end="234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14049" y="5148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2991" y="552747"/>
            <a:ext cx="4646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Красная книга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612" y="2128838"/>
            <a:ext cx="5386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 каком году была издана первая Красная книга Кемеровской области?</a:t>
            </a:r>
            <a:endParaRPr lang="ru-RU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986711" y="2028826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2000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86711" y="3252638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2012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86711" y="4514852"/>
            <a:ext cx="262890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2020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054" y="4456913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5204" y="4875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3" y="-57149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2025" y="1538586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b="0" i="0" dirty="0" smtClean="0">
                <a:solidFill>
                  <a:srgbClr val="FFC000"/>
                </a:solidFill>
                <a:effectLst/>
                <a:latin typeface="Arial Black" panose="020B0A04020102020204" pitchFamily="34" charset="0"/>
              </a:rPr>
              <a:t>Первое издание Красной книги Кемеровской области выпущено в </a:t>
            </a:r>
            <a:r>
              <a:rPr lang="ru-RU" sz="3600" b="1" i="0" dirty="0" smtClean="0"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2000</a:t>
            </a:r>
            <a:r>
              <a:rPr lang="ru-RU" sz="2800" b="0" i="0" dirty="0" smtClean="0">
                <a:solidFill>
                  <a:srgbClr val="FFC000"/>
                </a:solidFill>
                <a:effectLst/>
                <a:latin typeface="Arial Black" panose="020B0A04020102020204" pitchFamily="34" charset="0"/>
              </a:rPr>
              <a:t> году. Второе издание выпущено в </a:t>
            </a:r>
            <a:r>
              <a:rPr lang="ru-RU" sz="2800" b="0" i="0" dirty="0" smtClean="0"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2012</a:t>
            </a:r>
            <a:r>
              <a:rPr lang="ru-RU" sz="2800" b="0" i="0" dirty="0" smtClean="0">
                <a:solidFill>
                  <a:srgbClr val="FFC000"/>
                </a:solidFill>
                <a:effectLst/>
                <a:latin typeface="Arial Black" panose="020B0A04020102020204" pitchFamily="34" charset="0"/>
              </a:rPr>
              <a:t> году в 2 томах.</a:t>
            </a:r>
            <a:endParaRPr lang="ru-RU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129962" y="444670"/>
            <a:ext cx="857250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594" t="15552" r="15318" b="2579"/>
          <a:stretch/>
        </p:blipFill>
        <p:spPr>
          <a:xfrm>
            <a:off x="7058025" y="1301351"/>
            <a:ext cx="4929187" cy="3629026"/>
          </a:xfrm>
          <a:prstGeom prst="rect">
            <a:avLst/>
          </a:prstGeom>
        </p:spPr>
      </p:pic>
      <p:pic>
        <p:nvPicPr>
          <p:cNvPr id="9" name="38c73904fc233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6" end="234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4049" y="5148262"/>
            <a:ext cx="609600" cy="609600"/>
          </a:xfrm>
          <a:prstGeom prst="rect">
            <a:avLst/>
          </a:prstGeom>
        </p:spPr>
      </p:pic>
      <p:pic>
        <p:nvPicPr>
          <p:cNvPr id="10" name="Рисунок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2843" b="-1"/>
          <a:stretch/>
        </p:blipFill>
        <p:spPr>
          <a:xfrm>
            <a:off x="9899133" y="5429249"/>
            <a:ext cx="2016781" cy="12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2991" y="381297"/>
            <a:ext cx="4646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Красная книга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963" y="2085974"/>
            <a:ext cx="4600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Какого цвета страницы имеет Красная книга?</a:t>
            </a:r>
            <a:endParaRPr lang="ru-RU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054" y="4456913"/>
            <a:ext cx="2780017" cy="19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ole_cudes-60-seco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3792" y="4804468"/>
            <a:ext cx="609600" cy="6096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7986711" y="2028826"/>
            <a:ext cx="3371852" cy="124301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Черные, красные, желтые, белые, серые, зеленые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86711" y="3459807"/>
            <a:ext cx="3371852" cy="124301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Черные, синие, желтые, белые, серые, голубые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89091" y="5046443"/>
            <a:ext cx="3371852" cy="124301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Фиолетовые, красные, желтые, коричневые, серые, голубые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8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977</Words>
  <Application>Microsoft Office PowerPoint</Application>
  <PresentationFormat>Широкоэкранный</PresentationFormat>
  <Paragraphs>225</Paragraphs>
  <Slides>42</Slides>
  <Notes>0</Notes>
  <HiddenSlides>0</HiddenSlides>
  <MMClips>42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ромашка</dc:creator>
  <cp:lastModifiedBy>ромашка</cp:lastModifiedBy>
  <cp:revision>58</cp:revision>
  <dcterms:created xsi:type="dcterms:W3CDTF">2023-02-03T10:55:03Z</dcterms:created>
  <dcterms:modified xsi:type="dcterms:W3CDTF">2023-02-22T06:18:18Z</dcterms:modified>
</cp:coreProperties>
</file>